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3" r:id="rId2"/>
    <p:sldId id="284" r:id="rId3"/>
    <p:sldId id="258" r:id="rId4"/>
    <p:sldId id="282" r:id="rId5"/>
    <p:sldId id="260" r:id="rId6"/>
    <p:sldId id="256" r:id="rId7"/>
    <p:sldId id="257" r:id="rId8"/>
    <p:sldId id="281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1" r:id="rId17"/>
    <p:sldId id="274" r:id="rId18"/>
    <p:sldId id="275" r:id="rId19"/>
    <p:sldId id="280" r:id="rId20"/>
    <p:sldId id="276" r:id="rId21"/>
    <p:sldId id="261" r:id="rId22"/>
    <p:sldId id="265" r:id="rId23"/>
    <p:sldId id="262" r:id="rId24"/>
    <p:sldId id="277" r:id="rId25"/>
    <p:sldId id="264" r:id="rId26"/>
    <p:sldId id="278" r:id="rId27"/>
    <p:sldId id="263" r:id="rId28"/>
    <p:sldId id="279" r:id="rId29"/>
    <p:sldId id="259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9" autoAdjust="0"/>
    <p:restoredTop sz="94595" autoAdjust="0"/>
  </p:normalViewPr>
  <p:slideViewPr>
    <p:cSldViewPr snapToGrid="0" snapToObjects="1">
      <p:cViewPr varScale="1">
        <p:scale>
          <a:sx n="51" d="100"/>
          <a:sy n="51" d="100"/>
        </p:scale>
        <p:origin x="-1099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03CCC5-32B7-463F-83A2-9925370672EB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9C5442D-CB09-499A-B8F7-95DDD0842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7171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D1B59D-9578-4453-9D2A-0F0F5DB57FAE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983BB8A-4748-4AA9-A751-F27A22649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9197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DA43-D0AE-491A-B3D7-AB52420DBD15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64F7D-56CA-446D-BD23-3842A6D59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8B560-6535-445D-8B1D-FC2F2D578EC2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4DC01-9405-45AF-94C9-EDA4113B6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C2776-740E-407F-877A-7B9600A6B555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73E4D-1F61-4040-BD1A-8DB8EA524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0BEF4-43B3-431D-AA5E-1C6530FAC4F2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96C52-1EFE-4CC1-BACC-D49B70A69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98BE2-5524-4A6D-9F79-8787E846631E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F71E-8EEA-4DC6-A553-1B8624E55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87F46-85B9-4FBE-8801-2A6906BCD372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BEACF-46A9-4C8B-8E15-7F9667791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4E7F4-E919-44F0-8971-1E59E5559329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B8DC0-EF80-4675-AD02-AD498FB2E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A8F0F-EB7A-4C98-BA74-7FD7C7FE220C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8FF37-DDF4-4F24-8CA0-A5F7F968B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A26F0-D25C-4A59-BF14-E4FA4DFEAF21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BAD40-2CBD-406C-B073-631C5DEF3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F5D2A-7586-482C-8D23-5F93C5AE42AE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BF3A7-186F-44F4-8D95-65A715431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A5429-D4D2-4394-A3DE-F78827034F0A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81707-09F8-4D1B-B777-3EE334851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BC32C4-41B7-4506-A8B3-17E7565C7466}" type="datetimeFigureOut">
              <a:rPr lang="en-US"/>
              <a:pPr>
                <a:defRPr/>
              </a:pPr>
              <a:t>4/24/2011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1DE9C3-7E98-425F-8E42-263CFE477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nobscotriver.or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localhost\Users\laurieconnell\Music\iTunes\iTunes%2520Music\Jeremy%2520Fisher\Goodbye%2520Blue%2520Monday\02%2520Jolene.m4a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media" Target="file:///\\localhost\Users\laurieconnell\Music\iTunes\iTunes%2520Music\Jeremy%2520Fisher\Goodbye%2520Blue%2520Monday\02%2520Jolene.m4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57200" y="4030663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smtClean="0">
                <a:solidFill>
                  <a:srgbClr val="FFFF00"/>
                </a:solidFill>
              </a:rPr>
              <a:t>Welcome to the</a:t>
            </a:r>
            <a:br>
              <a:rPr lang="en-US" sz="6000" smtClean="0">
                <a:solidFill>
                  <a:srgbClr val="FFFF00"/>
                </a:solidFill>
              </a:rPr>
            </a:br>
            <a:r>
              <a:rPr lang="en-US" sz="6000" i="1" smtClean="0">
                <a:solidFill>
                  <a:srgbClr val="F2F2F2"/>
                </a:solidFill>
              </a:rPr>
              <a:t>Shad Rips</a:t>
            </a:r>
            <a:r>
              <a:rPr lang="en-US" sz="6000" smtClean="0">
                <a:solidFill>
                  <a:srgbClr val="FFFF00"/>
                </a:solidFill>
              </a:rPr>
              <a:t/>
            </a:r>
            <a:br>
              <a:rPr lang="en-US" sz="6000" smtClean="0">
                <a:solidFill>
                  <a:srgbClr val="FFFF00"/>
                </a:solidFill>
              </a:rPr>
            </a:br>
            <a:r>
              <a:rPr lang="en-US" sz="6000" smtClean="0">
                <a:solidFill>
                  <a:srgbClr val="FFFF00"/>
                </a:solidFill>
              </a:rPr>
              <a:t>Powerpoint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2900" y="276225"/>
            <a:ext cx="6264275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To view the presentation with all the effects,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go to the “</a:t>
            </a:r>
            <a:r>
              <a:rPr lang="en-US" sz="24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Slide Show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” Icon in the tool bar above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and then select “</a:t>
            </a:r>
            <a:r>
              <a:rPr lang="en-US" sz="24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View Slide Show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”.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Use your keyboard arrow keys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or “</a:t>
            </a:r>
            <a:r>
              <a:rPr lang="en-US" sz="24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return-enter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” to advance the slides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747223" y="1858963"/>
            <a:ext cx="582612" cy="2873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5893148" y="1858963"/>
            <a:ext cx="582612" cy="2873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276225"/>
            <a:ext cx="8229600" cy="5944693"/>
          </a:xfrm>
          <a:prstGeom prst="rect">
            <a:avLst/>
          </a:prstGeom>
          <a:noFill/>
          <a:ln w="25400" cmpd="thinThick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9" descr="IMG_120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0617" r="-10617"/>
          <a:stretch>
            <a:fillRect/>
          </a:stretch>
        </p:blipFill>
        <p:spPr>
          <a:xfrm>
            <a:off x="4167188" y="0"/>
            <a:ext cx="5499100" cy="3024188"/>
          </a:xfrm>
        </p:spPr>
      </p:pic>
      <p:pic>
        <p:nvPicPr>
          <p:cNvPr id="10243" name="Picture 10" descr="IMG_1232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113" y="3963988"/>
            <a:ext cx="4340226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itle 1"/>
          <p:cNvSpPr>
            <a:spLocks noGrp="1"/>
          </p:cNvSpPr>
          <p:nvPr>
            <p:ph type="title"/>
          </p:nvPr>
        </p:nvSpPr>
        <p:spPr>
          <a:xfrm>
            <a:off x="3519488" y="307022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Kitchen</a:t>
            </a:r>
          </a:p>
        </p:txBody>
      </p:sp>
      <p:sp>
        <p:nvSpPr>
          <p:cNvPr id="6" name="Line Callout 1 5"/>
          <p:cNvSpPr/>
          <p:nvPr/>
        </p:nvSpPr>
        <p:spPr>
          <a:xfrm flipH="1">
            <a:off x="4802188" y="3641725"/>
            <a:ext cx="1154112" cy="487363"/>
          </a:xfrm>
          <a:prstGeom prst="borderCallout1">
            <a:avLst>
              <a:gd name="adj1" fmla="val -7797"/>
              <a:gd name="adj2" fmla="val 49515"/>
              <a:gd name="adj3" fmla="val -216921"/>
              <a:gd name="adj4" fmla="val 92512"/>
            </a:avLst>
          </a:prstGeom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Bathroom</a:t>
            </a:r>
          </a:p>
        </p:txBody>
      </p:sp>
      <p:sp>
        <p:nvSpPr>
          <p:cNvPr id="7" name="Line Callout 1 6"/>
          <p:cNvSpPr/>
          <p:nvPr/>
        </p:nvSpPr>
        <p:spPr>
          <a:xfrm flipH="1">
            <a:off x="3014663" y="3070225"/>
            <a:ext cx="1152525" cy="819150"/>
          </a:xfrm>
          <a:prstGeom prst="borderCallout1">
            <a:avLst>
              <a:gd name="adj1" fmla="val 103228"/>
              <a:gd name="adj2" fmla="val 50753"/>
              <a:gd name="adj3" fmla="val 224183"/>
              <a:gd name="adj4" fmla="val 285655"/>
            </a:avLst>
          </a:prstGeom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Front Living Room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5622925" y="4440238"/>
            <a:ext cx="31464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Calibri" pitchFamily="34" charset="0"/>
              </a:rPr>
              <a:t>All New Appliances</a:t>
            </a:r>
          </a:p>
          <a:p>
            <a:r>
              <a:rPr lang="en-US" sz="2000">
                <a:latin typeface="Calibri" pitchFamily="34" charset="0"/>
              </a:rPr>
              <a:t>Dishwasher &amp; Fridge</a:t>
            </a:r>
          </a:p>
          <a:p>
            <a:r>
              <a:rPr lang="en-US" sz="2000">
                <a:latin typeface="Calibri" pitchFamily="34" charset="0"/>
              </a:rPr>
              <a:t>New Cabinets</a:t>
            </a:r>
          </a:p>
          <a:p>
            <a:r>
              <a:rPr lang="en-US" sz="2000">
                <a:latin typeface="Calibri" pitchFamily="34" charset="0"/>
              </a:rPr>
              <a:t>Gas Stove</a:t>
            </a:r>
          </a:p>
          <a:p>
            <a:r>
              <a:rPr lang="en-US" sz="2000">
                <a:latin typeface="Calibri" pitchFamily="34" charset="0"/>
              </a:rPr>
              <a:t>Microwave and outside vent</a:t>
            </a:r>
          </a:p>
          <a:p>
            <a:r>
              <a:rPr lang="en-US" sz="2000">
                <a:latin typeface="Calibri" pitchFamily="34" charset="0"/>
              </a:rPr>
              <a:t>Wood Floor</a:t>
            </a:r>
          </a:p>
          <a:p>
            <a:r>
              <a:rPr lang="en-US" sz="2000">
                <a:latin typeface="Calibri" pitchFamily="34" charset="0"/>
              </a:rPr>
              <a:t>Lots of light!</a:t>
            </a:r>
          </a:p>
        </p:txBody>
      </p:sp>
      <p:pic>
        <p:nvPicPr>
          <p:cNvPr id="10248" name="Picture 11" descr="IMG_1233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1113" y="-14288"/>
            <a:ext cx="4583113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Callout 1 12"/>
          <p:cNvSpPr/>
          <p:nvPr/>
        </p:nvSpPr>
        <p:spPr>
          <a:xfrm flipH="1">
            <a:off x="342900" y="3184525"/>
            <a:ext cx="1441450" cy="488950"/>
          </a:xfrm>
          <a:prstGeom prst="borderCallout1">
            <a:avLst>
              <a:gd name="adj1" fmla="val -7797"/>
              <a:gd name="adj2" fmla="val 49515"/>
              <a:gd name="adj3" fmla="val -184781"/>
              <a:gd name="adj4" fmla="val 76420"/>
            </a:avLst>
          </a:prstGeom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Dining Room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851151" y="2371725"/>
            <a:ext cx="1058862" cy="280987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1" name="TextBox 18"/>
          <p:cNvSpPr txBox="1">
            <a:spLocks noChangeArrowheads="1"/>
          </p:cNvSpPr>
          <p:nvPr/>
        </p:nvSpPr>
        <p:spPr bwMode="auto">
          <a:xfrm>
            <a:off x="2393950" y="1598613"/>
            <a:ext cx="8143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Mudroom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827338" y="571500"/>
            <a:ext cx="8229600" cy="1143000"/>
          </a:xfrm>
        </p:spPr>
        <p:txBody>
          <a:bodyPr/>
          <a:lstStyle/>
          <a:p>
            <a:pPr eaLnBrk="1" hangingPunct="1"/>
            <a:r>
              <a:rPr lang="en-US" sz="8000" smtClean="0">
                <a:solidFill>
                  <a:srgbClr val="FFFF00"/>
                </a:solidFill>
              </a:rPr>
              <a:t>Bathroom</a:t>
            </a:r>
          </a:p>
        </p:txBody>
      </p:sp>
      <p:sp>
        <p:nvSpPr>
          <p:cNvPr id="11267" name="TextBox 8"/>
          <p:cNvSpPr txBox="1">
            <a:spLocks noChangeArrowheads="1"/>
          </p:cNvSpPr>
          <p:nvPr/>
        </p:nvSpPr>
        <p:spPr bwMode="auto">
          <a:xfrm>
            <a:off x="5080000" y="3429000"/>
            <a:ext cx="3683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2F2F2"/>
                </a:solidFill>
                <a:latin typeface="Calibri" pitchFamily="34" charset="0"/>
              </a:rPr>
              <a:t>Newly Remodeled</a:t>
            </a:r>
          </a:p>
          <a:p>
            <a:r>
              <a:rPr lang="en-US" sz="3600">
                <a:solidFill>
                  <a:srgbClr val="F2F2F2"/>
                </a:solidFill>
                <a:latin typeface="Calibri" pitchFamily="34" charset="0"/>
              </a:rPr>
              <a:t>Shower-bath tub</a:t>
            </a:r>
          </a:p>
          <a:p>
            <a:r>
              <a:rPr lang="en-US" sz="3600">
                <a:solidFill>
                  <a:srgbClr val="F2F2F2"/>
                </a:solidFill>
                <a:latin typeface="Calibri" pitchFamily="34" charset="0"/>
              </a:rPr>
              <a:t>Custom tile floor</a:t>
            </a:r>
          </a:p>
          <a:p>
            <a:r>
              <a:rPr lang="en-US" sz="3600">
                <a:solidFill>
                  <a:srgbClr val="F2F2F2"/>
                </a:solidFill>
                <a:latin typeface="Calibri" pitchFamily="34" charset="0"/>
              </a:rPr>
              <a:t>Vent to outside</a:t>
            </a:r>
          </a:p>
        </p:txBody>
      </p:sp>
      <p:pic>
        <p:nvPicPr>
          <p:cNvPr id="11268" name="Picture 10" descr="IMG_1206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DSCN1869_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97613" y="955675"/>
            <a:ext cx="2846387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-1903413" y="5041900"/>
            <a:ext cx="8229601" cy="1143000"/>
          </a:xfrm>
        </p:spPr>
        <p:txBody>
          <a:bodyPr/>
          <a:lstStyle/>
          <a:p>
            <a:pPr eaLnBrk="1" hangingPunct="1"/>
            <a:r>
              <a:rPr lang="en-US" smtClean="0"/>
              <a:t>Front Living Room</a:t>
            </a:r>
          </a:p>
        </p:txBody>
      </p:sp>
      <p:pic>
        <p:nvPicPr>
          <p:cNvPr id="12292" name="Content Placeholder 5" descr="DSCN1870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8199" r="-18199"/>
          <a:stretch>
            <a:fillRect/>
          </a:stretch>
        </p:blipFill>
        <p:spPr>
          <a:xfrm>
            <a:off x="3978275" y="3562350"/>
            <a:ext cx="5992813" cy="3295650"/>
          </a:xfrm>
        </p:spPr>
      </p:pic>
      <p:pic>
        <p:nvPicPr>
          <p:cNvPr id="8" name="Picture 7" descr="DSCN1856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450324" cy="483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6521450" y="5441950"/>
            <a:ext cx="652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Kitchen</a:t>
            </a:r>
          </a:p>
        </p:txBody>
      </p:sp>
      <p:sp>
        <p:nvSpPr>
          <p:cNvPr id="11" name="Line Callout 1 10"/>
          <p:cNvSpPr/>
          <p:nvPr/>
        </p:nvSpPr>
        <p:spPr>
          <a:xfrm flipH="1">
            <a:off x="7046913" y="584200"/>
            <a:ext cx="1439862" cy="487363"/>
          </a:xfrm>
          <a:prstGeom prst="borderCallout1">
            <a:avLst>
              <a:gd name="adj1" fmla="val 53559"/>
              <a:gd name="adj2" fmla="val 101000"/>
              <a:gd name="adj3" fmla="val 338203"/>
              <a:gd name="adj4" fmla="val 215033"/>
            </a:avLst>
          </a:prstGeom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Front Office</a:t>
            </a:r>
          </a:p>
        </p:txBody>
      </p:sp>
      <p:sp>
        <p:nvSpPr>
          <p:cNvPr id="12296" name="TextBox 12"/>
          <p:cNvSpPr txBox="1">
            <a:spLocks noChangeArrowheads="1"/>
          </p:cNvSpPr>
          <p:nvPr/>
        </p:nvSpPr>
        <p:spPr bwMode="auto">
          <a:xfrm>
            <a:off x="1027113" y="5884863"/>
            <a:ext cx="2544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With office space to 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-2222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Laundry Room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1525588" y="5603875"/>
            <a:ext cx="60975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Includes Washer and Dryer</a:t>
            </a:r>
          </a:p>
          <a:p>
            <a:pPr algn="ctr"/>
            <a:r>
              <a:rPr lang="en-US" sz="2400">
                <a:latin typeface="Calibri" pitchFamily="34" charset="0"/>
              </a:rPr>
              <a:t>Counter space and 2 overhead storage cabinets</a:t>
            </a:r>
          </a:p>
        </p:txBody>
      </p:sp>
      <p:pic>
        <p:nvPicPr>
          <p:cNvPr id="7" name="Picture 6" descr="IMG_2007.jpg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280182" y="716008"/>
            <a:ext cx="3261075" cy="4887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2008.JPG"/>
          <p:cNvPicPr>
            <a:picLocks noChangeAspect="1"/>
          </p:cNvPicPr>
          <p:nvPr/>
        </p:nvPicPr>
        <p:blipFill>
          <a:blip r:embed="rId3" cstate="email">
            <a:extLst/>
          </a:blip>
          <a:stretch>
            <a:fillRect/>
          </a:stretch>
        </p:blipFill>
        <p:spPr>
          <a:xfrm>
            <a:off x="3706565" y="1449199"/>
            <a:ext cx="5307647" cy="353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1322388" y="4987925"/>
            <a:ext cx="1139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Looking in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4376738" y="4618038"/>
            <a:ext cx="1287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Looking 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DSCN187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0"/>
            <a:ext cx="4759325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498475" y="4062413"/>
            <a:ext cx="3365500" cy="1143000"/>
          </a:xfrm>
        </p:spPr>
        <p:txBody>
          <a:bodyPr/>
          <a:lstStyle/>
          <a:p>
            <a:pPr eaLnBrk="1" hangingPunct="1"/>
            <a:r>
              <a:rPr lang="en-US" smtClean="0"/>
              <a:t>3 Bedrooms</a:t>
            </a:r>
          </a:p>
        </p:txBody>
      </p:sp>
      <p:pic>
        <p:nvPicPr>
          <p:cNvPr id="14340" name="Content Placeholder 3" descr="DSCN1879_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8157" r="-18157"/>
          <a:stretch>
            <a:fillRect/>
          </a:stretch>
        </p:blipFill>
        <p:spPr>
          <a:xfrm>
            <a:off x="-1011238" y="0"/>
            <a:ext cx="6491288" cy="3570288"/>
          </a:xfrm>
        </p:spPr>
      </p:pic>
      <p:pic>
        <p:nvPicPr>
          <p:cNvPr id="14341" name="Picture 7" descr="IMG_1216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65613" y="3605213"/>
            <a:ext cx="4878387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8108950" y="1035050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River</a:t>
            </a:r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6088063" y="6257925"/>
            <a:ext cx="2036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Downstairs</a:t>
            </a:r>
          </a:p>
        </p:txBody>
      </p:sp>
      <p:sp>
        <p:nvSpPr>
          <p:cNvPr id="14344" name="TextBox 10"/>
          <p:cNvSpPr txBox="1">
            <a:spLocks noChangeArrowheads="1"/>
          </p:cNvSpPr>
          <p:nvPr/>
        </p:nvSpPr>
        <p:spPr bwMode="auto">
          <a:xfrm>
            <a:off x="5480050" y="449263"/>
            <a:ext cx="1536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Upstairs</a:t>
            </a:r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2181225" y="409575"/>
            <a:ext cx="1536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Upstairs</a:t>
            </a:r>
          </a:p>
        </p:txBody>
      </p:sp>
      <p:sp>
        <p:nvSpPr>
          <p:cNvPr id="14346" name="TextBox 12"/>
          <p:cNvSpPr txBox="1">
            <a:spLocks noChangeArrowheads="1"/>
          </p:cNvSpPr>
          <p:nvPr/>
        </p:nvSpPr>
        <p:spPr bwMode="auto">
          <a:xfrm>
            <a:off x="841375" y="4973638"/>
            <a:ext cx="2838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All with ample Closet Space!</a:t>
            </a:r>
          </a:p>
        </p:txBody>
      </p:sp>
      <p:sp>
        <p:nvSpPr>
          <p:cNvPr id="14347" name="TextBox 13"/>
          <p:cNvSpPr txBox="1">
            <a:spLocks noChangeArrowheads="1"/>
          </p:cNvSpPr>
          <p:nvPr/>
        </p:nvSpPr>
        <p:spPr bwMode="auto">
          <a:xfrm>
            <a:off x="4716463" y="5964238"/>
            <a:ext cx="763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Closet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-125413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Upstairs Living Area</a:t>
            </a:r>
          </a:p>
        </p:txBody>
      </p:sp>
      <p:pic>
        <p:nvPicPr>
          <p:cNvPr id="5" name="Content Placeholder 4" descr="IMG_122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0611" r="-10611"/>
          <a:stretch>
            <a:fillRect/>
          </a:stretch>
        </p:blipFill>
        <p:spPr>
          <a:xfrm>
            <a:off x="153490" y="1600200"/>
            <a:ext cx="9215138" cy="5067971"/>
          </a:xfrm>
          <a:effectLst>
            <a:glow rad="101600">
              <a:schemeClr val="tx2">
                <a:alpha val="75000"/>
              </a:schemeClr>
            </a:glow>
            <a:softEdge rad="266700"/>
          </a:effectLst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3271838" y="700088"/>
            <a:ext cx="2816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Bedroom or another Office?</a:t>
            </a:r>
          </a:p>
        </p:txBody>
      </p:sp>
      <p:sp>
        <p:nvSpPr>
          <p:cNvPr id="6" name="Line Callout 1 5"/>
          <p:cNvSpPr/>
          <p:nvPr/>
        </p:nvSpPr>
        <p:spPr>
          <a:xfrm flipH="1">
            <a:off x="457200" y="635000"/>
            <a:ext cx="1230313" cy="765175"/>
          </a:xfrm>
          <a:prstGeom prst="borderCallout1">
            <a:avLst>
              <a:gd name="adj1" fmla="val 101841"/>
              <a:gd name="adj2" fmla="val 48943"/>
              <a:gd name="adj3" fmla="val 312098"/>
              <a:gd name="adj4" fmla="val -46069"/>
            </a:avLst>
          </a:prstGeom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Large Closet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IMG_1218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43425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-1600200" y="40068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Dining Area</a:t>
            </a:r>
          </a:p>
        </p:txBody>
      </p:sp>
      <p:pic>
        <p:nvPicPr>
          <p:cNvPr id="16388" name="Content Placeholder 3" descr="DSCN1883_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8169" r="-18169"/>
          <a:stretch>
            <a:fillRect/>
          </a:stretch>
        </p:blipFill>
        <p:spPr>
          <a:xfrm>
            <a:off x="-277813" y="0"/>
            <a:ext cx="4905376" cy="2697163"/>
          </a:xfrm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2316163" y="1016000"/>
            <a:ext cx="6524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Kitchen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7013575" y="1570038"/>
            <a:ext cx="5048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River</a:t>
            </a:r>
          </a:p>
        </p:txBody>
      </p:sp>
      <p:sp>
        <p:nvSpPr>
          <p:cNvPr id="8" name="Line Callout 1 7"/>
          <p:cNvSpPr/>
          <p:nvPr/>
        </p:nvSpPr>
        <p:spPr>
          <a:xfrm flipH="1">
            <a:off x="7758113" y="244475"/>
            <a:ext cx="1017587" cy="487363"/>
          </a:xfrm>
          <a:prstGeom prst="borderCallout1">
            <a:avLst>
              <a:gd name="adj1" fmla="val 110096"/>
              <a:gd name="adj2" fmla="val 46408"/>
              <a:gd name="adj3" fmla="val 442797"/>
              <a:gd name="adj4" fmla="val -7555"/>
            </a:avLst>
          </a:prstGeom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 Deck</a:t>
            </a:r>
          </a:p>
        </p:txBody>
      </p:sp>
      <p:sp>
        <p:nvSpPr>
          <p:cNvPr id="9" name="Line Callout 1 8"/>
          <p:cNvSpPr/>
          <p:nvPr/>
        </p:nvSpPr>
        <p:spPr>
          <a:xfrm flipH="1">
            <a:off x="3698875" y="2697163"/>
            <a:ext cx="1230313" cy="765175"/>
          </a:xfrm>
          <a:prstGeom prst="borderCallout1">
            <a:avLst>
              <a:gd name="adj1" fmla="val 8044"/>
              <a:gd name="adj2" fmla="val 45577"/>
              <a:gd name="adj3" fmla="val -183351"/>
              <a:gd name="adj4" fmla="val 93357"/>
            </a:avLst>
          </a:prstGeom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Downstairs Bedroom</a:t>
            </a:r>
          </a:p>
        </p:txBody>
      </p:sp>
      <p:sp>
        <p:nvSpPr>
          <p:cNvPr id="16393" name="TextBox 9"/>
          <p:cNvSpPr txBox="1">
            <a:spLocks noChangeArrowheads="1"/>
          </p:cNvSpPr>
          <p:nvPr/>
        </p:nvSpPr>
        <p:spPr bwMode="auto">
          <a:xfrm>
            <a:off x="1341438" y="4894263"/>
            <a:ext cx="2346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or another office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IMG_1239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290888"/>
            <a:ext cx="5351463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Content Placeholder 3" descr="IMG_1237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86372" r="-86372"/>
          <a:stretch>
            <a:fillRect/>
          </a:stretch>
        </p:blipFill>
        <p:spPr>
          <a:xfrm>
            <a:off x="671513" y="0"/>
            <a:ext cx="12469812" cy="6858000"/>
          </a:xfrm>
        </p:spPr>
      </p:pic>
      <p:pic>
        <p:nvPicPr>
          <p:cNvPr id="17412" name="Picture 5" descr="IMG_1196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8575" y="100013"/>
            <a:ext cx="46450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itle 1"/>
          <p:cNvSpPr>
            <a:spLocks noGrp="1"/>
          </p:cNvSpPr>
          <p:nvPr>
            <p:ph type="title"/>
          </p:nvPr>
        </p:nvSpPr>
        <p:spPr>
          <a:xfrm>
            <a:off x="4667250" y="1111250"/>
            <a:ext cx="1368425" cy="1143000"/>
          </a:xfrm>
        </p:spPr>
        <p:txBody>
          <a:bodyPr/>
          <a:lstStyle/>
          <a:p>
            <a:pPr eaLnBrk="1" hangingPunct="1"/>
            <a:r>
              <a:rPr lang="en-US" smtClean="0"/>
              <a:t>Deck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538" y="1009650"/>
            <a:ext cx="8229600" cy="6302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FFFF00"/>
                </a:solidFill>
              </a:rPr>
              <a:t>Tool Shed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8435" name="Content Placeholder 3" descr="IMG_126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0603" r="-10603"/>
          <a:stretch>
            <a:fillRect/>
          </a:stretch>
        </p:blipFill>
        <p:spPr>
          <a:xfrm>
            <a:off x="3805238" y="3608388"/>
            <a:ext cx="5910262" cy="3249612"/>
          </a:xfrm>
        </p:spPr>
      </p:pic>
      <p:pic>
        <p:nvPicPr>
          <p:cNvPr id="18436" name="Picture 5" descr="IMG_0998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5411788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6164263" y="955675"/>
            <a:ext cx="1577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2F2F2"/>
                </a:solidFill>
                <a:latin typeface="Calibri" pitchFamily="34" charset="0"/>
              </a:rPr>
              <a:t>with electricity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8163" y="5122863"/>
            <a:ext cx="3236912" cy="1476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Lot’s more storage space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available in the House Basement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Room for several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Canoes and Kayaks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IMG_1245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-195263"/>
            <a:ext cx="8753475" cy="114300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Boulder Patio Overlooks Penobscot River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1234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4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48013" y="4009423"/>
            <a:ext cx="4295987" cy="2866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2375" y="3628727"/>
            <a:ext cx="4870388" cy="3246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26871" y="2168072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41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31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514725" y="7683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Boulder</a:t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mtClean="0">
                <a:solidFill>
                  <a:srgbClr val="FFFF00"/>
                </a:solidFill>
              </a:rPr>
              <a:t>Patio</a:t>
            </a:r>
          </a:p>
        </p:txBody>
      </p:sp>
      <p:pic>
        <p:nvPicPr>
          <p:cNvPr id="20483" name="Picture 3" descr="DSCN1863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51413" y="3779838"/>
            <a:ext cx="4192587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Content Placeholder 6" descr="IMG_0906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0606" r="-10606"/>
          <a:stretch>
            <a:fillRect/>
          </a:stretch>
        </p:blipFill>
        <p:spPr>
          <a:xfrm>
            <a:off x="-730250" y="0"/>
            <a:ext cx="7204075" cy="3962400"/>
          </a:xfrm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200025" y="4076700"/>
            <a:ext cx="42243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rgbClr val="FFFF00"/>
                </a:solidFill>
                <a:latin typeface="Calibri" pitchFamily="34" charset="0"/>
              </a:rPr>
              <a:t>Enjoy views of eagles and osprey from your very private boulder patio overlooking the river, or have an evening fire in the fire pit.  Nicely landscaped low-maintenance lot.  The property across the river cannot be developed (Conservation Easement) so you will maintain a tranquil view.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3863" y="2216150"/>
            <a:ext cx="17081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Your Private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Scenic Overlook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44450"/>
            <a:ext cx="5176838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/>
          </a:blip>
          <a:stretch>
            <a:fillRect/>
          </a:stretch>
        </p:blipFill>
        <p:spPr>
          <a:xfrm>
            <a:off x="5426461" y="445866"/>
            <a:ext cx="3523455" cy="2348970"/>
          </a:xfrm>
          <a:prstGeom prst="rect">
            <a:avLst/>
          </a:prstGeom>
          <a:effectLst>
            <a:glow rad="152400">
              <a:srgbClr val="FFFF00">
                <a:alpha val="75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5426461" y="3883707"/>
            <a:ext cx="3523455" cy="2348970"/>
          </a:xfrm>
          <a:prstGeom prst="rect">
            <a:avLst/>
          </a:prstGeom>
          <a:effectLst>
            <a:glow rad="152400">
              <a:srgbClr val="FFFF00">
                <a:alpha val="75000"/>
              </a:srgbClr>
            </a:glow>
          </a:effectLst>
        </p:spPr>
      </p:pic>
      <p:pic>
        <p:nvPicPr>
          <p:cNvPr id="21511" name="Picture 7" descr="French_Island_Sign.psd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38825" y="2555875"/>
            <a:ext cx="30067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6170613" y="6318250"/>
            <a:ext cx="1954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Shad Rips Property</a:t>
            </a:r>
          </a:p>
        </p:txBody>
      </p:sp>
      <p:sp>
        <p:nvSpPr>
          <p:cNvPr id="21513" name="TextBox 9"/>
          <p:cNvSpPr txBox="1">
            <a:spLocks noChangeArrowheads="1"/>
          </p:cNvSpPr>
          <p:nvPr/>
        </p:nvSpPr>
        <p:spPr bwMode="auto">
          <a:xfrm>
            <a:off x="1960563" y="3046413"/>
            <a:ext cx="1762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Looking Up River</a:t>
            </a:r>
          </a:p>
        </p:txBody>
      </p:sp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911225" y="5799138"/>
            <a:ext cx="1358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Calibri" pitchFamily="34" charset="0"/>
              </a:rPr>
              <a:t>You will own </a:t>
            </a:r>
          </a:p>
          <a:p>
            <a:pPr algn="ctr"/>
            <a:r>
              <a:rPr lang="en-US">
                <a:solidFill>
                  <a:srgbClr val="FFFF00"/>
                </a:solidFill>
                <a:latin typeface="Calibri" pitchFamily="34" charset="0"/>
              </a:rPr>
              <a:t>This Land!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93675" y="-6350"/>
            <a:ext cx="475615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60888" y="-3175"/>
            <a:ext cx="475615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011613" y="3429000"/>
            <a:ext cx="51546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-39688" y="3440113"/>
            <a:ext cx="4572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7" descr="French_Island_Sign.psd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87725" y="2979738"/>
            <a:ext cx="23685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3525838" y="5172075"/>
            <a:ext cx="1001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itchFamily="34" charset="0"/>
              </a:rPr>
              <a:t>Property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2488" y="4062413"/>
            <a:ext cx="1139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Shad Rips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881857" y="6128544"/>
            <a:ext cx="279400" cy="2746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5" name="Content Placeholder 3" descr="redbreast copy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6366" b="-6366"/>
          <a:stretch>
            <a:fillRect/>
          </a:stretch>
        </p:blipFill>
        <p:spPr>
          <a:xfrm>
            <a:off x="3427413" y="93663"/>
            <a:ext cx="5716587" cy="3143250"/>
          </a:xfrm>
        </p:spPr>
      </p:pic>
      <p:pic>
        <p:nvPicPr>
          <p:cNvPr id="23556" name="Picture 4" descr="SMB_2010 copy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660775"/>
            <a:ext cx="91440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  <a:effectLst>
            <a:glow rad="190500">
              <a:srgbClr val="CCFFCC"/>
            </a:glow>
            <a:softEdge rad="495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3510451" y="2854967"/>
            <a:ext cx="5590736" cy="419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79400">
              <a:schemeClr val="accent2">
                <a:lumMod val="75000"/>
                <a:alpha val="75000"/>
              </a:schemeClr>
            </a:glow>
            <a:softEdge rad="368300"/>
          </a:effectLst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3152775" y="8461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Fallfish</a:t>
            </a:r>
          </a:p>
        </p:txBody>
      </p:sp>
      <p:pic>
        <p:nvPicPr>
          <p:cNvPr id="4" name="Content Placeholder 3" descr="P9130013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8196" r="-18196"/>
          <a:stretch>
            <a:fillRect/>
          </a:stretch>
        </p:blipFill>
        <p:spPr>
          <a:xfrm>
            <a:off x="-1037309" y="0"/>
            <a:ext cx="7768702" cy="4272487"/>
          </a:xfrm>
          <a:effectLst>
            <a:glow rad="101600">
              <a:schemeClr val="accent2">
                <a:lumMod val="50000"/>
                <a:alpha val="30000"/>
              </a:schemeClr>
            </a:glow>
            <a:softEdge rad="2159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41325" y="1127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rgbClr val="FFFF00"/>
                </a:solidFill>
                <a:hlinkClick r:id="rId2"/>
              </a:rPr>
              <a:t>Penobscot </a:t>
            </a:r>
            <a:r>
              <a:rPr lang="en-US" sz="4800" smtClean="0">
                <a:solidFill>
                  <a:srgbClr val="FFFFFF"/>
                </a:solidFill>
                <a:hlinkClick r:id="rId2"/>
              </a:rPr>
              <a:t>Restor</a:t>
            </a:r>
            <a:r>
              <a:rPr lang="en-US" sz="4800" smtClean="0">
                <a:solidFill>
                  <a:srgbClr val="FFFF00"/>
                </a:solidFill>
                <a:hlinkClick r:id="rId2"/>
              </a:rPr>
              <a:t>ation Trust</a:t>
            </a:r>
            <a:endParaRPr lang="en-US" sz="480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238" y="1352550"/>
            <a:ext cx="78835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Is going to Make “</a:t>
            </a:r>
            <a:r>
              <a:rPr lang="en-US" sz="2800" dirty="0">
                <a:solidFill>
                  <a:srgbClr val="FFFF00"/>
                </a:solidFill>
                <a:latin typeface="+mn-lt"/>
              </a:rPr>
              <a:t>Shad Rips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” Ocean Access Property! </a:t>
            </a: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611188" y="2365375"/>
            <a:ext cx="7931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2F2F2"/>
                </a:solidFill>
                <a:latin typeface="Calibri" pitchFamily="34" charset="0"/>
              </a:rPr>
              <a:t>10 species of </a:t>
            </a:r>
            <a:r>
              <a:rPr lang="en-US" sz="2400" i="1">
                <a:solidFill>
                  <a:srgbClr val="F2F2F2"/>
                </a:solidFill>
                <a:latin typeface="Calibri" pitchFamily="34" charset="0"/>
              </a:rPr>
              <a:t>Diadromous</a:t>
            </a:r>
            <a:r>
              <a:rPr lang="en-US" sz="2400">
                <a:solidFill>
                  <a:srgbClr val="F2F2F2"/>
                </a:solidFill>
                <a:latin typeface="Calibri" pitchFamily="34" charset="0"/>
              </a:rPr>
              <a:t> fish will once again have free access</a:t>
            </a:r>
          </a:p>
          <a:p>
            <a:r>
              <a:rPr lang="en-US" sz="2400">
                <a:solidFill>
                  <a:srgbClr val="F2F2F2"/>
                </a:solidFill>
                <a:latin typeface="Calibri" pitchFamily="34" charset="0"/>
              </a:rPr>
              <a:t>to the Penobscot River below Old Town Falls (Milford Dam)</a:t>
            </a: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1865313" y="3738563"/>
            <a:ext cx="54133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i="1">
                <a:solidFill>
                  <a:srgbClr val="FFFF00"/>
                </a:solidFill>
                <a:latin typeface="Calibri" pitchFamily="34" charset="0"/>
              </a:rPr>
              <a:t>Get Ready for Awesome</a:t>
            </a:r>
          </a:p>
          <a:p>
            <a:pPr algn="ctr"/>
            <a:r>
              <a:rPr lang="en-US" sz="3600" b="1">
                <a:solidFill>
                  <a:srgbClr val="FFFF00"/>
                </a:solidFill>
                <a:latin typeface="Calibri" pitchFamily="34" charset="0"/>
              </a:rPr>
              <a:t>American Shad</a:t>
            </a:r>
          </a:p>
          <a:p>
            <a:pPr algn="ctr"/>
            <a:r>
              <a:rPr lang="en-US" sz="3600" b="1">
                <a:solidFill>
                  <a:srgbClr val="FFFF00"/>
                </a:solidFill>
                <a:latin typeface="Calibri" pitchFamily="34" charset="0"/>
              </a:rPr>
              <a:t>&amp;</a:t>
            </a:r>
          </a:p>
          <a:p>
            <a:pPr algn="ctr"/>
            <a:r>
              <a:rPr lang="en-US" sz="3600" b="1">
                <a:solidFill>
                  <a:srgbClr val="FFFF00"/>
                </a:solidFill>
                <a:latin typeface="Calibri" pitchFamily="34" charset="0"/>
              </a:rPr>
              <a:t>Striped Bass</a:t>
            </a:r>
          </a:p>
          <a:p>
            <a:pPr algn="ctr"/>
            <a:r>
              <a:rPr lang="en-US" sz="3600" i="1">
                <a:solidFill>
                  <a:schemeClr val="bg1"/>
                </a:solidFill>
                <a:latin typeface="Calibri" pitchFamily="34" charset="0"/>
              </a:rPr>
              <a:t>Fishing from Your Property!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 flipH="1">
            <a:off x="3756025" y="111125"/>
            <a:ext cx="1909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alibri" pitchFamily="34" charset="0"/>
              </a:rPr>
              <a:t>Click to follow link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593975" y="10287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Striped Bass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" name="Picture 3" descr="striper1 copy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20700" y="2045371"/>
            <a:ext cx="8102600" cy="4622800"/>
          </a:xfrm>
          <a:prstGeom prst="rect">
            <a:avLst/>
          </a:prstGeom>
          <a:effectLst>
            <a:glow rad="241300">
              <a:schemeClr val="accent1">
                <a:alpha val="75000"/>
              </a:schemeClr>
            </a:glow>
            <a:softEdge rad="38100"/>
          </a:effectLst>
        </p:spPr>
      </p:pic>
      <p:pic>
        <p:nvPicPr>
          <p:cNvPr id="27653" name="Content Placeholder 16" descr="Shad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5735" b="-15735"/>
          <a:stretch>
            <a:fillRect/>
          </a:stretch>
        </p:blipFill>
        <p:spPr bwMode="auto">
          <a:xfrm>
            <a:off x="241300" y="-30163"/>
            <a:ext cx="3419475" cy="187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2303463" y="1416050"/>
            <a:ext cx="1589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American Shad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river sunset4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-330200" y="187325"/>
            <a:ext cx="8229600" cy="1143000"/>
          </a:xfrm>
        </p:spPr>
        <p:txBody>
          <a:bodyPr/>
          <a:lstStyle/>
          <a:p>
            <a:pPr eaLnBrk="1" hangingPunct="1"/>
            <a:r>
              <a:rPr lang="en-US" i="1" smtClean="0">
                <a:solidFill>
                  <a:srgbClr val="000090"/>
                </a:solidFill>
              </a:rPr>
              <a:t>Contact Information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3189288" y="3616325"/>
            <a:ext cx="5916612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Calibri" pitchFamily="34" charset="0"/>
              </a:rPr>
              <a:t>	</a:t>
            </a:r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		Scott Craig </a:t>
            </a:r>
          </a:p>
          <a:p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			Old Town, Maine </a:t>
            </a:r>
          </a:p>
          <a:p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			207 827-2202</a:t>
            </a:r>
          </a:p>
          <a:p>
            <a:endParaRPr lang="en-US" sz="280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		scott_craig@myfairpoint.net</a:t>
            </a:r>
          </a:p>
          <a:p>
            <a:endParaRPr lang="en-US" sz="280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http://home.myfairpoint.net/~nunatak</a:t>
            </a:r>
          </a:p>
          <a:p>
            <a:endParaRPr lang="en-US">
              <a:latin typeface="Calibri" pitchFamily="34" charset="0"/>
            </a:endParaRPr>
          </a:p>
        </p:txBody>
      </p:sp>
      <p:pic>
        <p:nvPicPr>
          <p:cNvPr id="28677" name="Picture 5" descr="French_Island_Sign.psd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77038" y="187325"/>
            <a:ext cx="236696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8270653" y="2289847"/>
            <a:ext cx="661117" cy="879285"/>
          </a:xfrm>
          <a:prstGeom prst="rect">
            <a:avLst/>
          </a:prstGeom>
          <a:effectLst>
            <a:glow rad="139700">
              <a:schemeClr val="bg1">
                <a:alpha val="75000"/>
              </a:schemeClr>
            </a:glow>
            <a:softEdge rad="25400"/>
          </a:effectLst>
        </p:spPr>
      </p:pic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8270875" y="3216275"/>
            <a:ext cx="633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Calibri" pitchFamily="34" charset="0"/>
              </a:rPr>
              <a:t>Lifetime</a:t>
            </a:r>
          </a:p>
          <a:p>
            <a:r>
              <a:rPr lang="en-US" sz="1000">
                <a:solidFill>
                  <a:srgbClr val="FFFF00"/>
                </a:solidFill>
                <a:latin typeface="Calibri" pitchFamily="34" charset="0"/>
              </a:rPr>
              <a:t>member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6888" y="4197350"/>
            <a:ext cx="101758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Calibri" pitchFamily="34" charset="0"/>
              </a:rPr>
              <a:t>Own this</a:t>
            </a:r>
          </a:p>
          <a:p>
            <a:pPr algn="ctr"/>
            <a:r>
              <a:rPr lang="en-US">
                <a:solidFill>
                  <a:srgbClr val="FFFF00"/>
                </a:solidFill>
                <a:latin typeface="Calibri" pitchFamily="34" charset="0"/>
              </a:rPr>
              <a:t>Property</a:t>
            </a:r>
          </a:p>
          <a:p>
            <a:pPr algn="ctr"/>
            <a:r>
              <a:rPr lang="en-US">
                <a:solidFill>
                  <a:srgbClr val="FFFF00"/>
                </a:solidFill>
                <a:latin typeface="Calibri" pitchFamily="34" charset="0"/>
              </a:rPr>
              <a:t>$114k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smtClean="0">
                <a:solidFill>
                  <a:srgbClr val="FFFF00"/>
                </a:solidFill>
              </a:rPr>
              <a:t>“Shad Rips”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113" y="1585913"/>
            <a:ext cx="8918575" cy="4525962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3 Bedrooms </a:t>
            </a:r>
            <a:r>
              <a:rPr lang="en-US" sz="2000" dirty="0" smtClean="0">
                <a:solidFill>
                  <a:srgbClr val="FFFFFF"/>
                </a:solidFill>
              </a:rPr>
              <a:t>(with ample closet space!)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Mudroom </a:t>
            </a:r>
            <a:r>
              <a:rPr lang="en-US" sz="2000" dirty="0" smtClean="0">
                <a:solidFill>
                  <a:srgbClr val="FFFFFF"/>
                </a:solidFill>
              </a:rPr>
              <a:t>(access to kitchen and deck)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Deck attached to house </a:t>
            </a:r>
            <a:r>
              <a:rPr lang="en-US" sz="2000" dirty="0" smtClean="0">
                <a:solidFill>
                  <a:srgbClr val="FFFFFF"/>
                </a:solidFill>
              </a:rPr>
              <a:t>(view of River, access from Dinning area)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1 Bath </a:t>
            </a:r>
            <a:r>
              <a:rPr lang="en-US" sz="2000" dirty="0" smtClean="0">
                <a:solidFill>
                  <a:srgbClr val="FFFFFF"/>
                </a:solidFill>
              </a:rPr>
              <a:t>(recently renovated)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New Kitchen </a:t>
            </a:r>
            <a:r>
              <a:rPr lang="en-US" sz="2000" dirty="0" smtClean="0">
                <a:solidFill>
                  <a:srgbClr val="FFFFFF"/>
                </a:solidFill>
              </a:rPr>
              <a:t>(Dishwasher, Refrigerator, Microwave with outside vent-fan, Wood Floors, Lots of light)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Office space off Living Room area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Laundry Room </a:t>
            </a:r>
            <a:r>
              <a:rPr lang="en-US" sz="2581" dirty="0" smtClean="0">
                <a:solidFill>
                  <a:srgbClr val="FFFFFF"/>
                </a:solidFill>
              </a:rPr>
              <a:t>(washer/dryer included, extra storage area)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Lower Deck </a:t>
            </a:r>
            <a:r>
              <a:rPr lang="en-US" sz="2000" dirty="0" smtClean="0">
                <a:solidFill>
                  <a:srgbClr val="FFFFFF"/>
                </a:solidFill>
              </a:rPr>
              <a:t>(fire ring overlooking Penobscot River)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Storage Shed </a:t>
            </a:r>
            <a:r>
              <a:rPr lang="en-US" sz="2000" dirty="0" smtClean="0">
                <a:solidFill>
                  <a:srgbClr val="FFFFFF"/>
                </a:solidFill>
              </a:rPr>
              <a:t>(with Electricity)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Multiple off street parking areas </a:t>
            </a:r>
            <a:r>
              <a:rPr lang="en-US" sz="2080" dirty="0" smtClean="0">
                <a:solidFill>
                  <a:srgbClr val="FFFFFF"/>
                </a:solidFill>
              </a:rPr>
              <a:t>(space for &gt; 3 vehicles)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Basement </a:t>
            </a:r>
            <a:r>
              <a:rPr lang="en-US" sz="2080" dirty="0" smtClean="0">
                <a:solidFill>
                  <a:srgbClr val="FFFFFF"/>
                </a:solidFill>
              </a:rPr>
              <a:t>(walk in with ample dry storage space- poured concrete floor)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Close to University of Maine </a:t>
            </a:r>
            <a:r>
              <a:rPr lang="en-US" sz="2080" dirty="0" smtClean="0">
                <a:solidFill>
                  <a:srgbClr val="FFFFFF"/>
                </a:solidFill>
              </a:rPr>
              <a:t>(30 min. bike ride, 7 min. drive)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sz="2857" dirty="0" smtClean="0">
                <a:solidFill>
                  <a:srgbClr val="FFFFFF"/>
                </a:solidFill>
              </a:rPr>
              <a:t>  </a:t>
            </a:r>
            <a:r>
              <a:rPr lang="en-US" sz="3143" dirty="0" smtClean="0">
                <a:solidFill>
                  <a:srgbClr val="FFFFFF"/>
                </a:solidFill>
              </a:rPr>
              <a:t>Awesome fishing for Smallmouth Bass</a:t>
            </a:r>
            <a:r>
              <a:rPr lang="en-US" sz="2857" dirty="0" smtClean="0">
                <a:solidFill>
                  <a:srgbClr val="FFFFFF"/>
                </a:solidFill>
              </a:rPr>
              <a:t>- </a:t>
            </a:r>
            <a:r>
              <a:rPr lang="en-US" sz="2857" dirty="0" smtClean="0">
                <a:solidFill>
                  <a:srgbClr val="FFFF00"/>
                </a:solidFill>
              </a:rPr>
              <a:t>Soon to be American Shad!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FFFFFF"/>
                </a:solidFill>
              </a:rPr>
              <a:t> Soon to be Ocean Access Waterfront- </a:t>
            </a:r>
            <a:r>
              <a:rPr lang="en-US" sz="2857" dirty="0" smtClean="0">
                <a:solidFill>
                  <a:srgbClr val="FFFF00"/>
                </a:solidFill>
              </a:rPr>
              <a:t>http://</a:t>
            </a:r>
            <a:r>
              <a:rPr lang="en-US" sz="2857" dirty="0" err="1" smtClean="0">
                <a:solidFill>
                  <a:srgbClr val="FFFF00"/>
                </a:solidFill>
              </a:rPr>
              <a:t>www.penobscotriver.org</a:t>
            </a:r>
            <a:endParaRPr lang="en-US" sz="2857" dirty="0" smtClean="0">
              <a:solidFill>
                <a:srgbClr val="FFFF00"/>
              </a:solidFill>
            </a:endParaRPr>
          </a:p>
          <a:p>
            <a:pPr eaLnBrk="1" fontAlgn="auto" hangingPunct="1">
              <a:spcAft>
                <a:spcPts val="0"/>
              </a:spcAft>
              <a:buSzPct val="100000"/>
              <a:buFont typeface="Arial"/>
              <a:buBlip>
                <a:blip r:embed="rId2"/>
              </a:buBlip>
              <a:defRPr/>
            </a:pPr>
            <a:endParaRPr lang="en-US" sz="2857" dirty="0" smtClean="0">
              <a:solidFill>
                <a:srgbClr val="FFFF00"/>
              </a:solidFill>
            </a:endParaRPr>
          </a:p>
        </p:txBody>
      </p:sp>
      <p:pic>
        <p:nvPicPr>
          <p:cNvPr id="5" name="Content Placeholder 5" descr="Untitled-3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9520" r="-9520"/>
          <a:stretch>
            <a:fillRect/>
          </a:stretch>
        </p:blipFill>
        <p:spPr>
          <a:xfrm>
            <a:off x="110440" y="-41418"/>
            <a:ext cx="2754914" cy="15150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 h="95250"/>
            <a:bevelB w="25400"/>
          </a:sp3d>
        </p:spPr>
      </p:pic>
      <p:cxnSp>
        <p:nvCxnSpPr>
          <p:cNvPr id="7" name="Straight Connector 6"/>
          <p:cNvCxnSpPr/>
          <p:nvPr/>
        </p:nvCxnSpPr>
        <p:spPr>
          <a:xfrm>
            <a:off x="3133725" y="1252538"/>
            <a:ext cx="260985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16" descr="Shad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5813" b="-15813"/>
          <a:stretch>
            <a:fillRect/>
          </a:stretch>
        </p:blipFill>
        <p:spPr bwMode="auto">
          <a:xfrm>
            <a:off x="6584950" y="315913"/>
            <a:ext cx="2306638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35000" y="5994400"/>
            <a:ext cx="808355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6"/>
                </a:solidFill>
                <a:latin typeface="+mn-lt"/>
              </a:rPr>
              <a:t>Wildlife Viewing and Kayaking from your Home!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" y="5942013"/>
            <a:ext cx="803275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705" name="Picture 14" descr="French_Island_Sign.psd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89663" y="3249613"/>
            <a:ext cx="2940050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46150" y="128588"/>
            <a:ext cx="10090150" cy="672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-317500" y="5618163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French Island</a:t>
            </a:r>
          </a:p>
        </p:txBody>
      </p:sp>
      <p:pic>
        <p:nvPicPr>
          <p:cNvPr id="6" name="Content Placeholder 5" descr="Untitled-3.psd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9526" r="-9526"/>
          <a:stretch>
            <a:fillRect/>
          </a:stretch>
        </p:blipFill>
        <p:spPr>
          <a:xfrm>
            <a:off x="1228703" y="-9163"/>
            <a:ext cx="3343297" cy="1838685"/>
          </a:xfrm>
          <a:scene3d>
            <a:camera prst="orthographicFront"/>
            <a:lightRig rig="threePt" dir="t"/>
          </a:scene3d>
          <a:sp3d>
            <a:bevelT w="31750" h="95250"/>
            <a:bevelB w="25400"/>
          </a:sp3d>
        </p:spPr>
      </p:pic>
      <p:cxnSp>
        <p:nvCxnSpPr>
          <p:cNvPr id="5" name="Straight Arrow Connector 4"/>
          <p:cNvCxnSpPr/>
          <p:nvPr/>
        </p:nvCxnSpPr>
        <p:spPr>
          <a:xfrm rot="5400000">
            <a:off x="6710363" y="2593975"/>
            <a:ext cx="989012" cy="515938"/>
          </a:xfrm>
          <a:prstGeom prst="straightConnector1">
            <a:avLst/>
          </a:prstGeom>
          <a:ln w="177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5480050" y="2112963"/>
            <a:ext cx="8747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itchFamily="34" charset="0"/>
              </a:rPr>
              <a:t>Milford</a:t>
            </a:r>
          </a:p>
        </p:txBody>
      </p:sp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0" y="2481263"/>
            <a:ext cx="1063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itchFamily="34" charset="0"/>
              </a:rPr>
              <a:t>Old Town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365919" y="1180306"/>
            <a:ext cx="261938" cy="28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815181" y="3793332"/>
            <a:ext cx="261937" cy="234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434388" y="3773488"/>
            <a:ext cx="285750" cy="206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16" descr="Shad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5787" b="-15787"/>
          <a:stretch>
            <a:fillRect/>
          </a:stretch>
        </p:blipFill>
        <p:spPr bwMode="auto">
          <a:xfrm>
            <a:off x="163513" y="5797550"/>
            <a:ext cx="15224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TextBox 23"/>
          <p:cNvSpPr txBox="1">
            <a:spLocks noChangeArrowheads="1"/>
          </p:cNvSpPr>
          <p:nvPr/>
        </p:nvSpPr>
        <p:spPr bwMode="auto">
          <a:xfrm rot="950755">
            <a:off x="6197600" y="3332163"/>
            <a:ext cx="2352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Calibri" pitchFamily="34" charset="0"/>
              </a:rPr>
              <a:t>Shad Rips inundated by Great Works Dam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912100" y="1966913"/>
            <a:ext cx="1231900" cy="1406525"/>
          </a:xfrm>
          <a:prstGeom prst="wedgeEllipseCallout">
            <a:avLst>
              <a:gd name="adj1" fmla="val -64537"/>
              <a:gd name="adj2" fmla="val 526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Great Works Dam will be removed  in 2012</a:t>
            </a:r>
          </a:p>
        </p:txBody>
      </p:sp>
      <p:pic>
        <p:nvPicPr>
          <p:cNvPr id="3086" name="Picture 26" descr="French_Island_Sign.psd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440363" y="411163"/>
            <a:ext cx="29940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-31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The Penobscot River</a:t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457200" y="1390650"/>
            <a:ext cx="822960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Watch Bald Eagles, Paddle, Fish or Swim from your own private retreat on the Penobscot River located at historic "</a:t>
            </a:r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Shad Rips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”, just below Old Town Falls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(Milford Dam).</a:t>
            </a:r>
          </a:p>
          <a:p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This beautiful setting resides in the quiet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neighborhood at the east end of historic French Island.  </a:t>
            </a:r>
          </a:p>
          <a:p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Calibri" pitchFamily="34" charset="0"/>
              </a:rPr>
              <a:t>Shad Rips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is a 3 to 4 bedroom house with a newly renovated bathroom and large kitchen with wide plank floors, ample dry storage and off street parking.</a:t>
            </a:r>
          </a:p>
        </p:txBody>
      </p:sp>
      <p:pic>
        <p:nvPicPr>
          <p:cNvPr id="4100" name="Picture 4" descr="French_Island_Sign.psd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65929" y="2786062"/>
            <a:ext cx="2218871" cy="115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2566988" y="574675"/>
            <a:ext cx="5291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FFFF00"/>
                </a:solidFill>
                <a:latin typeface="Calibri" pitchFamily="34" charset="0"/>
              </a:rPr>
              <a:t>Abenaki- </a:t>
            </a:r>
            <a:r>
              <a:rPr lang="en-US" sz="2000" i="1">
                <a:solidFill>
                  <a:srgbClr val="FFFF00"/>
                </a:solidFill>
                <a:latin typeface="Calibri" pitchFamily="34" charset="0"/>
              </a:rPr>
              <a:t>Meaning "rocky place," or "ledge place</a:t>
            </a:r>
          </a:p>
        </p:txBody>
      </p:sp>
      <p:pic>
        <p:nvPicPr>
          <p:cNvPr id="7" name="Content Placeholder 5" descr="Untitled-3.psd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9516" r="-9516"/>
          <a:stretch>
            <a:fillRect/>
          </a:stretch>
        </p:blipFill>
        <p:spPr>
          <a:xfrm>
            <a:off x="-172388" y="124254"/>
            <a:ext cx="2490146" cy="1369485"/>
          </a:xfrm>
          <a:scene3d>
            <a:camera prst="orthographicFront"/>
            <a:lightRig rig="threePt" dir="t"/>
          </a:scene3d>
          <a:sp3d>
            <a:bevelT w="31750" h="95250"/>
            <a:bevelB w="25400"/>
          </a:sp3d>
        </p:spPr>
      </p:pic>
      <p:pic>
        <p:nvPicPr>
          <p:cNvPr id="8" name="Picture 7" descr="river sunset4.JPG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6672101" y="2766593"/>
            <a:ext cx="2056448" cy="1542336"/>
          </a:xfrm>
          <a:prstGeom prst="rect">
            <a:avLst/>
          </a:prstGeom>
          <a:effectLst>
            <a:glow rad="101600">
              <a:schemeClr val="accent3">
                <a:lumMod val="60000"/>
                <a:lumOff val="40000"/>
                <a:alpha val="75000"/>
              </a:schemeClr>
            </a:glow>
            <a:softEdge rad="50800"/>
          </a:effectLst>
        </p:spPr>
      </p:pic>
      <p:pic>
        <p:nvPicPr>
          <p:cNvPr id="4104" name="Content Placeholder 16" descr="Shad.ps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5713" b="-15713"/>
          <a:stretch>
            <a:fillRect/>
          </a:stretch>
        </p:blipFill>
        <p:spPr bwMode="auto">
          <a:xfrm>
            <a:off x="229515" y="4541554"/>
            <a:ext cx="2088243" cy="114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P7110025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939800" y="-338138"/>
            <a:ext cx="10177463" cy="763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55800" y="605313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</a:rPr>
              <a:t>Shad Rips</a:t>
            </a:r>
            <a:endParaRPr lang="en-US" sz="4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>
          <a:xfrm>
            <a:off x="4513263" y="6454775"/>
            <a:ext cx="3408362" cy="869950"/>
          </a:xfrm>
        </p:spPr>
        <p:txBody>
          <a:bodyPr/>
          <a:lstStyle/>
          <a:p>
            <a:pPr eaLnBrk="1" hangingPunct="1"/>
            <a:r>
              <a:rPr lang="en-US" sz="1400" smtClean="0"/>
              <a:t>42 Hayes Street.  Old Town, Maine</a:t>
            </a:r>
          </a:p>
        </p:txBody>
      </p:sp>
      <p:pic>
        <p:nvPicPr>
          <p:cNvPr id="5" name="02 Jolene.m4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21575" y="5988050"/>
            <a:ext cx="1524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Content Placeholder 16" descr="Shad.ps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5601" b="-15601"/>
          <a:stretch>
            <a:fillRect/>
          </a:stretch>
        </p:blipFill>
        <p:spPr bwMode="auto">
          <a:xfrm>
            <a:off x="7243763" y="5800725"/>
            <a:ext cx="1785937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/>
          </a:p>
        </p:txBody>
      </p:sp>
      <p:pic>
        <p:nvPicPr>
          <p:cNvPr id="6148" name="Picture 4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154113" y="0"/>
            <a:ext cx="10298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>
            <a:off x="3819525" y="2792413"/>
            <a:ext cx="989013" cy="515937"/>
          </a:xfrm>
          <a:prstGeom prst="straightConnector1">
            <a:avLst/>
          </a:prstGeom>
          <a:ln w="177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16" descr="Shad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5756" b="-15756"/>
          <a:stretch>
            <a:fillRect/>
          </a:stretch>
        </p:blipFill>
        <p:spPr bwMode="auto">
          <a:xfrm>
            <a:off x="4475163" y="4391025"/>
            <a:ext cx="152241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50813"/>
            <a:ext cx="11328400" cy="783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6412706" y="2062957"/>
            <a:ext cx="987425" cy="515938"/>
          </a:xfrm>
          <a:prstGeom prst="straightConnector1">
            <a:avLst/>
          </a:prstGeom>
          <a:ln w="177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5" descr="Untitled-3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9552" r="-9552"/>
          <a:stretch>
            <a:fillRect/>
          </a:stretch>
        </p:blipFill>
        <p:spPr>
          <a:xfrm flipH="1">
            <a:off x="4968631" y="0"/>
            <a:ext cx="2861920" cy="15739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31750" h="95250"/>
            <a:bevelB w="25400"/>
          </a:sp3d>
        </p:spPr>
      </p:pic>
      <p:pic>
        <p:nvPicPr>
          <p:cNvPr id="17" name="Content Placeholder 16" descr="Shad.psd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5787" b="-15787"/>
          <a:stretch>
            <a:fillRect/>
          </a:stretch>
        </p:blipFill>
        <p:spPr>
          <a:xfrm>
            <a:off x="7507288" y="3429000"/>
            <a:ext cx="1522412" cy="838200"/>
          </a:xfrm>
        </p:spPr>
      </p:pic>
      <p:pic>
        <p:nvPicPr>
          <p:cNvPr id="7175" name="Picture 18" descr="French_Island_Sign.psd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62113" y="5346700"/>
            <a:ext cx="29098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2F2F2"/>
                </a:solidFill>
              </a:rPr>
              <a:t>Lets enter the Mudroom</a:t>
            </a:r>
            <a:br>
              <a:rPr lang="en-US" dirty="0" smtClean="0">
                <a:solidFill>
                  <a:srgbClr val="F2F2F2"/>
                </a:solidFill>
              </a:rPr>
            </a:br>
            <a:r>
              <a:rPr lang="en-US" dirty="0" smtClean="0">
                <a:solidFill>
                  <a:srgbClr val="F2F2F2"/>
                </a:solidFill>
              </a:rPr>
              <a:t>from the Paved Drive Way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4" name="Content Placeholder 3" descr="P711002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8205" r="-18205"/>
          <a:stretch>
            <a:fillRect/>
          </a:stretch>
        </p:blipFill>
        <p:spPr>
          <a:xfrm>
            <a:off x="15439" y="1600200"/>
            <a:ext cx="9190035" cy="5054165"/>
          </a:xfrm>
          <a:effectLst>
            <a:glow rad="139700">
              <a:schemeClr val="accent6">
                <a:lumMod val="75000"/>
                <a:alpha val="75000"/>
              </a:schemeClr>
            </a:glow>
            <a:softEdge rad="1016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1235.JPG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0" y="3585235"/>
            <a:ext cx="4909147" cy="3272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 descr="DSCN1899_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8202" r="-18202"/>
          <a:stretch>
            <a:fillRect/>
          </a:stretch>
        </p:blipFill>
        <p:spPr>
          <a:xfrm>
            <a:off x="3218175" y="0"/>
            <a:ext cx="6850752" cy="3767650"/>
          </a:xfrm>
          <a:effectLst>
            <a:softEdge rad="112500"/>
          </a:effectLst>
        </p:spPr>
      </p:pic>
      <p:sp>
        <p:nvSpPr>
          <p:cNvPr id="9220" name="Title 1"/>
          <p:cNvSpPr>
            <a:spLocks noGrp="1"/>
          </p:cNvSpPr>
          <p:nvPr>
            <p:ph type="title"/>
          </p:nvPr>
        </p:nvSpPr>
        <p:spPr>
          <a:xfrm>
            <a:off x="-1911350" y="2238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Mudroom</a:t>
            </a:r>
          </a:p>
        </p:txBody>
      </p:sp>
      <p:sp>
        <p:nvSpPr>
          <p:cNvPr id="6" name="Line Callout 1 5"/>
          <p:cNvSpPr/>
          <p:nvPr/>
        </p:nvSpPr>
        <p:spPr>
          <a:xfrm flipH="1">
            <a:off x="2641600" y="2452688"/>
            <a:ext cx="1152525" cy="487362"/>
          </a:xfrm>
          <a:prstGeom prst="borderCallout1">
            <a:avLst>
              <a:gd name="adj1" fmla="val 97384"/>
              <a:gd name="adj2" fmla="val 45801"/>
              <a:gd name="adj3" fmla="val 405403"/>
              <a:gd name="adj4" fmla="val 45465"/>
            </a:avLst>
          </a:prstGeom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 Kitchen</a:t>
            </a:r>
          </a:p>
        </p:txBody>
      </p:sp>
      <p:sp>
        <p:nvSpPr>
          <p:cNvPr id="7" name="Line Callout 1 6"/>
          <p:cNvSpPr/>
          <p:nvPr/>
        </p:nvSpPr>
        <p:spPr>
          <a:xfrm flipH="1">
            <a:off x="6677025" y="4192588"/>
            <a:ext cx="1152525" cy="487362"/>
          </a:xfrm>
          <a:prstGeom prst="borderCallout1">
            <a:avLst>
              <a:gd name="adj1" fmla="val -7797"/>
              <a:gd name="adj2" fmla="val 49515"/>
              <a:gd name="adj3" fmla="val -327945"/>
              <a:gd name="adj4" fmla="val 20703"/>
            </a:avLst>
          </a:prstGeom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To Deck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591</Words>
  <Application>Microsoft Office PowerPoint</Application>
  <PresentationFormat>On-screen Show (4:3)</PresentationFormat>
  <Paragraphs>131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Welcome to the Shad Rips Powerpoint Presentation</vt:lpstr>
      <vt:lpstr>Slide 2</vt:lpstr>
      <vt:lpstr>French Island</vt:lpstr>
      <vt:lpstr>The Penobscot River </vt:lpstr>
      <vt:lpstr>Shad Rips</vt:lpstr>
      <vt:lpstr>Slide 6</vt:lpstr>
      <vt:lpstr>Slide 7</vt:lpstr>
      <vt:lpstr>Lets enter the Mudroom from the Paved Drive Way</vt:lpstr>
      <vt:lpstr>Mudroom</vt:lpstr>
      <vt:lpstr>Kitchen</vt:lpstr>
      <vt:lpstr>Bathroom</vt:lpstr>
      <vt:lpstr>Front Living Room</vt:lpstr>
      <vt:lpstr>Laundry Room</vt:lpstr>
      <vt:lpstr>3 Bedrooms</vt:lpstr>
      <vt:lpstr>Upstairs Living Area</vt:lpstr>
      <vt:lpstr>Dining Area</vt:lpstr>
      <vt:lpstr>Deck</vt:lpstr>
      <vt:lpstr>Tool Shed  </vt:lpstr>
      <vt:lpstr>Boulder Patio Overlooks Penobscot River</vt:lpstr>
      <vt:lpstr>Boulder Patio</vt:lpstr>
      <vt:lpstr>Slide 21</vt:lpstr>
      <vt:lpstr>Slide 22</vt:lpstr>
      <vt:lpstr>Slide 23</vt:lpstr>
      <vt:lpstr>Slide 24</vt:lpstr>
      <vt:lpstr>Fallfish</vt:lpstr>
      <vt:lpstr>Penobscot Restoration Trust</vt:lpstr>
      <vt:lpstr>Striped Bass</vt:lpstr>
      <vt:lpstr>Contact Information</vt:lpstr>
      <vt:lpstr>“Shad Rips”</vt:lpstr>
    </vt:vector>
  </TitlesOfParts>
  <Company>University of Maine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Laurie Connell</dc:creator>
  <cp:lastModifiedBy>Scott Craig</cp:lastModifiedBy>
  <cp:revision>44</cp:revision>
  <dcterms:created xsi:type="dcterms:W3CDTF">2011-01-19T11:56:49Z</dcterms:created>
  <dcterms:modified xsi:type="dcterms:W3CDTF">2011-04-24T16:13:01Z</dcterms:modified>
</cp:coreProperties>
</file>